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8" r:id="rId3"/>
    <p:sldId id="273" r:id="rId4"/>
    <p:sldId id="260" r:id="rId5"/>
    <p:sldId id="261" r:id="rId6"/>
    <p:sldId id="262" r:id="rId7"/>
    <p:sldId id="263" r:id="rId8"/>
    <p:sldId id="265" r:id="rId9"/>
    <p:sldId id="264" r:id="rId10"/>
    <p:sldId id="269" r:id="rId11"/>
    <p:sldId id="267" r:id="rId12"/>
    <p:sldId id="268" r:id="rId13"/>
    <p:sldId id="270" r:id="rId14"/>
    <p:sldId id="274" r:id="rId15"/>
    <p:sldId id="271" r:id="rId16"/>
    <p:sldId id="272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Drought– Bottom-up Vulnerability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February 28</a:t>
            </a:r>
            <a:r>
              <a:rPr lang="en-US" baseline="30000" dirty="0"/>
              <a:t>th</a:t>
            </a:r>
            <a:r>
              <a:rPr lang="en-US" dirty="0"/>
              <a:t>, 2020</a:t>
            </a:r>
          </a:p>
          <a:p>
            <a:endParaRPr lang="en-US" dirty="0"/>
          </a:p>
          <a:p>
            <a:r>
              <a:rPr lang="en-US" dirty="0"/>
              <a:t>Weber Basin Water Conservancy District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5588" y="466407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BAB68-C86C-47A3-841D-21EF05E8D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BE1F1-754C-4678-B2E8-37D5A75963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915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E1A09E1F-5217-4373-AFA0-6F279A1C9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14" y="440612"/>
            <a:ext cx="8984343" cy="641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350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D9F8C431-5A88-4BA4-A9DD-DC956BC8C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14300"/>
            <a:ext cx="112395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473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A20635-6CD5-4C54-AC7F-22A69FCEC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096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19E95B2-0A6F-46E9-BC84-B6F585CAA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66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73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Sedimentation</a:t>
            </a:r>
          </a:p>
          <a:p>
            <a:r>
              <a:rPr lang="en-US" dirty="0"/>
              <a:t>High Demand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Low Inflows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Combinations</a:t>
            </a:r>
          </a:p>
          <a:p>
            <a:pPr lvl="1"/>
            <a:r>
              <a:rPr lang="en-US" dirty="0"/>
              <a:t>Levels</a:t>
            </a:r>
          </a:p>
          <a:p>
            <a:pPr lvl="1"/>
            <a:r>
              <a:rPr lang="en-US" dirty="0"/>
              <a:t>Levels</a:t>
            </a: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25F4-2C7C-4E42-BD31-4CD8C342DE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AD7BB-9116-4AA5-9919-EBBA2982F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61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7" y="374494"/>
            <a:ext cx="9190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3333FF"/>
                </a:solidFill>
                <a:latin typeface="Comic Sans MS" panose="030F0702030302020204" pitchFamily="66" charset="0"/>
              </a:rPr>
              <a:t>Bottom-Up Vulnerability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108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65D3363-8D39-4421-98D2-827C18D63854}"/>
              </a:ext>
            </a:extLst>
          </p:cNvPr>
          <p:cNvSpPr/>
          <p:nvPr/>
        </p:nvSpPr>
        <p:spPr>
          <a:xfrm>
            <a:off x="8742035" y="1643049"/>
            <a:ext cx="1740571" cy="4785087"/>
          </a:xfrm>
          <a:prstGeom prst="rect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1843F2-E7F0-4EC3-BB15-2DDB1FFE38D8}"/>
              </a:ext>
            </a:extLst>
          </p:cNvPr>
          <p:cNvSpPr txBox="1"/>
          <p:nvPr/>
        </p:nvSpPr>
        <p:spPr>
          <a:xfrm>
            <a:off x="8742035" y="1158339"/>
            <a:ext cx="2579546" cy="369332"/>
          </a:xfrm>
          <a:prstGeom prst="rect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Observed (1900 to 2010)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01D648-D9FD-487A-BAA4-2D74C90D1358}"/>
              </a:ext>
            </a:extLst>
          </p:cNvPr>
          <p:cNvSpPr txBox="1"/>
          <p:nvPr/>
        </p:nvSpPr>
        <p:spPr>
          <a:xfrm>
            <a:off x="8742035" y="770150"/>
            <a:ext cx="2584183" cy="369332"/>
          </a:xfrm>
          <a:prstGeom prst="rect">
            <a:avLst/>
          </a:prstGeom>
          <a:solidFill>
            <a:srgbClr val="00B050">
              <a:alpha val="2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Selected Scenarios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9AF181A1-94D1-4734-BE8F-DA1EE0EA0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234" y="400489"/>
            <a:ext cx="9085532" cy="60570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680D7D-C04D-488A-BD4A-C5631C3B1FFF}"/>
              </a:ext>
            </a:extLst>
          </p:cNvPr>
          <p:cNvSpPr txBox="1"/>
          <p:nvPr/>
        </p:nvSpPr>
        <p:spPr>
          <a:xfrm>
            <a:off x="10033302" y="985838"/>
            <a:ext cx="97067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(1570-1600)</a:t>
            </a:r>
          </a:p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192k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00799-FF50-4C28-98A7-137374659373}"/>
              </a:ext>
            </a:extLst>
          </p:cNvPr>
          <p:cNvSpPr txBox="1"/>
          <p:nvPr/>
        </p:nvSpPr>
        <p:spPr>
          <a:xfrm>
            <a:off x="3873500" y="0"/>
            <a:ext cx="50165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Average Annual Inflow (Acre-Ft)</a:t>
            </a:r>
          </a:p>
          <a:p>
            <a:pPr algn="ctr"/>
            <a:r>
              <a:rPr lang="en-US" sz="2400" dirty="0"/>
              <a:t>Trace Scenarios</a:t>
            </a:r>
          </a:p>
        </p:txBody>
      </p:sp>
    </p:spTree>
    <p:extLst>
      <p:ext uri="{BB962C8B-B14F-4D97-AF65-F5344CB8AC3E}">
        <p14:creationId xmlns:p14="http://schemas.microsoft.com/office/powerpoint/2010/main" val="70533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F8365658-DBAD-478F-BBE2-59A0B9637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2192000" cy="63697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C6D95E-169D-4276-B3AF-E70E5CD41A57}"/>
              </a:ext>
            </a:extLst>
          </p:cNvPr>
          <p:cNvSpPr txBox="1"/>
          <p:nvPr/>
        </p:nvSpPr>
        <p:spPr>
          <a:xfrm>
            <a:off x="9232900" y="952500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Weber at Oakley</a:t>
            </a:r>
          </a:p>
        </p:txBody>
      </p:sp>
    </p:spTree>
    <p:extLst>
      <p:ext uri="{BB962C8B-B14F-4D97-AF65-F5344CB8AC3E}">
        <p14:creationId xmlns:p14="http://schemas.microsoft.com/office/powerpoint/2010/main" val="2460131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04F9E12-1EEE-4E43-BED8-FA1DCEA13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650"/>
            <a:ext cx="12289579" cy="5600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C67C64-4BC6-487C-AA4E-96D80F7EB22B}"/>
              </a:ext>
            </a:extLst>
          </p:cNvPr>
          <p:cNvSpPr txBox="1"/>
          <p:nvPr/>
        </p:nvSpPr>
        <p:spPr>
          <a:xfrm>
            <a:off x="9715500" y="135255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Total District</a:t>
            </a:r>
          </a:p>
        </p:txBody>
      </p:sp>
    </p:spTree>
    <p:extLst>
      <p:ext uri="{BB962C8B-B14F-4D97-AF65-F5344CB8AC3E}">
        <p14:creationId xmlns:p14="http://schemas.microsoft.com/office/powerpoint/2010/main" val="1153059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55E4815-528B-4F22-9758-7F89349D3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0115550" cy="5216517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3C58C9E-A240-47D8-879E-D5C3D1F771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096" y="510335"/>
            <a:ext cx="8115354" cy="48270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E1662A-2F8B-4AA3-894C-F19E94085A39}"/>
              </a:ext>
            </a:extLst>
          </p:cNvPr>
          <p:cNvSpPr txBox="1"/>
          <p:nvPr/>
        </p:nvSpPr>
        <p:spPr>
          <a:xfrm>
            <a:off x="7153302" y="687880"/>
            <a:ext cx="4533900" cy="113243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66927-2EF3-43EC-AAC0-4C368AD12475}"/>
              </a:ext>
            </a:extLst>
          </p:cNvPr>
          <p:cNvSpPr txBox="1"/>
          <p:nvPr/>
        </p:nvSpPr>
        <p:spPr>
          <a:xfrm>
            <a:off x="9982200" y="2950509"/>
            <a:ext cx="2533650" cy="11324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8EDCA8-5153-46AF-ADA5-AF6525E7D17A}"/>
              </a:ext>
            </a:extLst>
          </p:cNvPr>
          <p:cNvSpPr txBox="1"/>
          <p:nvPr/>
        </p:nvSpPr>
        <p:spPr>
          <a:xfrm>
            <a:off x="800100" y="4953000"/>
            <a:ext cx="13087350" cy="8830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568AF-8ED9-4CE3-9BF6-BF4DF289501D}"/>
              </a:ext>
            </a:extLst>
          </p:cNvPr>
          <p:cNvSpPr txBox="1"/>
          <p:nvPr/>
        </p:nvSpPr>
        <p:spPr>
          <a:xfrm>
            <a:off x="1390650" y="5181600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Weber at Oakley Inflows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2C56F1-EF8A-4CAC-91D0-B37453FF4A6B}"/>
              </a:ext>
            </a:extLst>
          </p:cNvPr>
          <p:cNvSpPr txBox="1"/>
          <p:nvPr/>
        </p:nvSpPr>
        <p:spPr>
          <a:xfrm>
            <a:off x="7715250" y="5167498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District Total Inflows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B2BDE1-81F1-4D05-ADCB-DC394F37AE53}"/>
              </a:ext>
            </a:extLst>
          </p:cNvPr>
          <p:cNvSpPr txBox="1"/>
          <p:nvPr/>
        </p:nvSpPr>
        <p:spPr>
          <a:xfrm>
            <a:off x="10782300" y="1221123"/>
            <a:ext cx="2057400" cy="3124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50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9872908D-4E22-412D-9D3B-F38D8F7CC2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648949" cy="6888389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E3DF3F-C65A-4BF1-8838-B581C05CAC86}"/>
              </a:ext>
            </a:extLst>
          </p:cNvPr>
          <p:cNvCxnSpPr>
            <a:cxnSpLocks/>
          </p:cNvCxnSpPr>
          <p:nvPr/>
        </p:nvCxnSpPr>
        <p:spPr>
          <a:xfrm flipH="1">
            <a:off x="1158242" y="721519"/>
            <a:ext cx="2196939" cy="544306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23A36E-1212-4493-B191-BD9ABDB2A018}"/>
              </a:ext>
            </a:extLst>
          </p:cNvPr>
          <p:cNvCxnSpPr>
            <a:cxnSpLocks/>
          </p:cNvCxnSpPr>
          <p:nvPr/>
        </p:nvCxnSpPr>
        <p:spPr>
          <a:xfrm>
            <a:off x="3355181" y="693420"/>
            <a:ext cx="2187490" cy="546119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307BE0F-72FC-42D9-B7C4-E9B4A869C0F6}"/>
              </a:ext>
            </a:extLst>
          </p:cNvPr>
          <p:cNvCxnSpPr>
            <a:cxnSpLocks/>
          </p:cNvCxnSpPr>
          <p:nvPr/>
        </p:nvCxnSpPr>
        <p:spPr>
          <a:xfrm flipH="1">
            <a:off x="5561429" y="693420"/>
            <a:ext cx="2175803" cy="546119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0337FF-AF13-43C6-B6FB-B35F3AA2B8C8}"/>
              </a:ext>
            </a:extLst>
          </p:cNvPr>
          <p:cNvCxnSpPr>
            <a:cxnSpLocks/>
          </p:cNvCxnSpPr>
          <p:nvPr/>
        </p:nvCxnSpPr>
        <p:spPr>
          <a:xfrm>
            <a:off x="7737232" y="693420"/>
            <a:ext cx="2187818" cy="360235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6E5A179F-407B-48AD-B81A-56D2AB128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" y="97726"/>
            <a:ext cx="11487150" cy="666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76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246</Words>
  <Application>Microsoft Office PowerPoint</Application>
  <PresentationFormat>Widescreen</PresentationFormat>
  <Paragraphs>81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Comic Sans MS</vt:lpstr>
      <vt:lpstr>Office Theme</vt:lpstr>
      <vt:lpstr>Drought– Bottom-up Vulnerability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Questions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david</cp:lastModifiedBy>
  <cp:revision>10</cp:revision>
  <dcterms:created xsi:type="dcterms:W3CDTF">2020-02-26T02:23:49Z</dcterms:created>
  <dcterms:modified xsi:type="dcterms:W3CDTF">2020-02-26T16:06:59Z</dcterms:modified>
</cp:coreProperties>
</file>